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39" r:id="rId1"/>
  </p:sldMasterIdLst>
  <p:sldIdLst>
    <p:sldId id="256" r:id="rId2"/>
    <p:sldId id="257" r:id="rId3"/>
    <p:sldId id="258" r:id="rId4"/>
    <p:sldId id="259" r:id="rId5"/>
    <p:sldId id="260" r:id="rId6"/>
    <p:sldId id="262"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A1B5A7ED-4E70-43AF-BB47-C756303B8978}" type="datetimeFigureOut">
              <a:rPr lang="en-US" smtClean="0"/>
              <a:t>3/30/2023</a:t>
            </a:fld>
            <a:endParaRPr lang="en-US"/>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endParaRPr lang="en-US"/>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A358C394-1FA6-49DA-A886-1FACDC2FEBA5}" type="slidenum">
              <a:rPr lang="en-US" smtClean="0"/>
              <a:t>‹#›</a:t>
            </a:fld>
            <a:endParaRPr lang="en-US"/>
          </a:p>
        </p:txBody>
      </p:sp>
    </p:spTree>
    <p:extLst>
      <p:ext uri="{BB962C8B-B14F-4D97-AF65-F5344CB8AC3E}">
        <p14:creationId xmlns:p14="http://schemas.microsoft.com/office/powerpoint/2010/main" val="2715536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B5A7ED-4E70-43AF-BB47-C756303B8978}" type="datetimeFigureOut">
              <a:rPr lang="en-US" smtClean="0"/>
              <a:t>3/30/2023</a:t>
            </a:fld>
            <a:endParaRPr lang="en-US"/>
          </a:p>
        </p:txBody>
      </p:sp>
      <p:sp>
        <p:nvSpPr>
          <p:cNvPr id="6" name="Footer Placeholder 5"/>
          <p:cNvSpPr>
            <a:spLocks noGrp="1"/>
          </p:cNvSpPr>
          <p:nvPr>
            <p:ph type="ftr" sz="quarter" idx="11"/>
          </p:nvPr>
        </p:nvSpPr>
        <p:spPr/>
        <p:txBody>
          <a:bodyPr/>
          <a:lstStyle/>
          <a:p>
            <a:endParaRPr lang="en-US"/>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358C394-1FA6-49DA-A886-1FACDC2FEBA5}" type="slidenum">
              <a:rPr lang="en-US" smtClean="0"/>
              <a:t>‹#›</a:t>
            </a:fld>
            <a:endParaRPr lang="en-US"/>
          </a:p>
        </p:txBody>
      </p:sp>
    </p:spTree>
    <p:extLst>
      <p:ext uri="{BB962C8B-B14F-4D97-AF65-F5344CB8AC3E}">
        <p14:creationId xmlns:p14="http://schemas.microsoft.com/office/powerpoint/2010/main" val="4067487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1B5A7ED-4E70-43AF-BB47-C756303B8978}" type="datetimeFigureOut">
              <a:rPr lang="en-US" smtClean="0"/>
              <a:t>3/30/2023</a:t>
            </a:fld>
            <a:endParaRPr lang="en-US"/>
          </a:p>
        </p:txBody>
      </p:sp>
      <p:sp>
        <p:nvSpPr>
          <p:cNvPr id="5" name="Footer Placeholder 4"/>
          <p:cNvSpPr>
            <a:spLocks noGrp="1"/>
          </p:cNvSpPr>
          <p:nvPr>
            <p:ph type="ftr" sz="quarter" idx="11"/>
          </p:nvPr>
        </p:nvSpPr>
        <p:spPr/>
        <p:txBody>
          <a:body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358C394-1FA6-49DA-A886-1FACDC2FEBA5}" type="slidenum">
              <a:rPr lang="en-US" smtClean="0"/>
              <a:t>‹#›</a:t>
            </a:fld>
            <a:endParaRPr lang="en-US"/>
          </a:p>
        </p:txBody>
      </p:sp>
    </p:spTree>
    <p:extLst>
      <p:ext uri="{BB962C8B-B14F-4D97-AF65-F5344CB8AC3E}">
        <p14:creationId xmlns:p14="http://schemas.microsoft.com/office/powerpoint/2010/main" val="24682493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en-US"/>
              <a:t>Click to edit Master title style</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en-US"/>
              <a:t>Click to edit Master text styles</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1B5A7ED-4E70-43AF-BB47-C756303B8978}" type="datetimeFigureOut">
              <a:rPr lang="en-US" smtClean="0"/>
              <a:t>3/30/2023</a:t>
            </a:fld>
            <a:endParaRPr lang="en-US"/>
          </a:p>
        </p:txBody>
      </p:sp>
      <p:sp>
        <p:nvSpPr>
          <p:cNvPr id="5" name="Footer Placeholder 4"/>
          <p:cNvSpPr>
            <a:spLocks noGrp="1"/>
          </p:cNvSpPr>
          <p:nvPr>
            <p:ph type="ftr" sz="quarter" idx="11"/>
          </p:nvPr>
        </p:nvSpPr>
        <p:spPr/>
        <p:txBody>
          <a:bodyPr/>
          <a:lstStyle/>
          <a:p>
            <a:endParaRPr lang="en-US"/>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358C394-1FA6-49DA-A886-1FACDC2FEBA5}" type="slidenum">
              <a:rPr lang="en-US" smtClean="0"/>
              <a:t>‹#›</a:t>
            </a:fld>
            <a:endParaRPr lang="en-US"/>
          </a:p>
        </p:txBody>
      </p:sp>
    </p:spTree>
    <p:extLst>
      <p:ext uri="{BB962C8B-B14F-4D97-AF65-F5344CB8AC3E}">
        <p14:creationId xmlns:p14="http://schemas.microsoft.com/office/powerpoint/2010/main" val="39311212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B5A7ED-4E70-43AF-BB47-C756303B8978}" type="datetimeFigureOut">
              <a:rPr lang="en-US" smtClean="0"/>
              <a:t>3/30/2023</a:t>
            </a:fld>
            <a:endParaRPr lang="en-US"/>
          </a:p>
        </p:txBody>
      </p:sp>
      <p:sp>
        <p:nvSpPr>
          <p:cNvPr id="5" name="Footer Placeholder 4"/>
          <p:cNvSpPr>
            <a:spLocks noGrp="1"/>
          </p:cNvSpPr>
          <p:nvPr>
            <p:ph type="ftr" sz="quarter" idx="11"/>
          </p:nvPr>
        </p:nvSpPr>
        <p:spPr/>
        <p:txBody>
          <a:body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358C394-1FA6-49DA-A886-1FACDC2FEBA5}" type="slidenum">
              <a:rPr lang="en-US" smtClean="0"/>
              <a:t>‹#›</a:t>
            </a:fld>
            <a:endParaRPr lang="en-US"/>
          </a:p>
        </p:txBody>
      </p:sp>
    </p:spTree>
    <p:extLst>
      <p:ext uri="{BB962C8B-B14F-4D97-AF65-F5344CB8AC3E}">
        <p14:creationId xmlns:p14="http://schemas.microsoft.com/office/powerpoint/2010/main" val="2730399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1B5A7ED-4E70-43AF-BB47-C756303B8978}" type="datetimeFigureOut">
              <a:rPr lang="en-US" smtClean="0"/>
              <a:t>3/30/2023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58C394-1FA6-49DA-A886-1FACDC2FEBA5}" type="slidenum">
              <a:rPr lang="en-US" smtClean="0"/>
              <a:t>‹#›</a:t>
            </a:fld>
            <a:endParaRPr lang="en-US"/>
          </a:p>
        </p:txBody>
      </p:sp>
    </p:spTree>
    <p:extLst>
      <p:ext uri="{BB962C8B-B14F-4D97-AF65-F5344CB8AC3E}">
        <p14:creationId xmlns:p14="http://schemas.microsoft.com/office/powerpoint/2010/main" val="6397434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1B5A7ED-4E70-43AF-BB47-C756303B8978}" type="datetimeFigureOut">
              <a:rPr lang="en-US" smtClean="0"/>
              <a:t>3/30/2023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58C394-1FA6-49DA-A886-1FACDC2FEBA5}" type="slidenum">
              <a:rPr lang="en-US" smtClean="0"/>
              <a:t>‹#›</a:t>
            </a:fld>
            <a:endParaRPr lang="en-US"/>
          </a:p>
        </p:txBody>
      </p:sp>
    </p:spTree>
    <p:extLst>
      <p:ext uri="{BB962C8B-B14F-4D97-AF65-F5344CB8AC3E}">
        <p14:creationId xmlns:p14="http://schemas.microsoft.com/office/powerpoint/2010/main" val="23766367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B5A7ED-4E70-43AF-BB47-C756303B8978}" type="datetimeFigureOut">
              <a:rPr lang="en-US" smtClean="0"/>
              <a:t>3/30/2023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58C394-1FA6-49DA-A886-1FACDC2FEBA5}" type="slidenum">
              <a:rPr lang="en-US" smtClean="0"/>
              <a:t>‹#›</a:t>
            </a:fld>
            <a:endParaRPr lang="en-US"/>
          </a:p>
        </p:txBody>
      </p:sp>
    </p:spTree>
    <p:extLst>
      <p:ext uri="{BB962C8B-B14F-4D97-AF65-F5344CB8AC3E}">
        <p14:creationId xmlns:p14="http://schemas.microsoft.com/office/powerpoint/2010/main" val="31058087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B5A7ED-4E70-43AF-BB47-C756303B8978}" type="datetimeFigureOut">
              <a:rPr lang="en-US" smtClean="0"/>
              <a:t>3/30/2023</a:t>
            </a:fld>
            <a:endParaRPr lang="en-US"/>
          </a:p>
        </p:txBody>
      </p:sp>
      <p:sp>
        <p:nvSpPr>
          <p:cNvPr id="5" name="Footer Placeholder 4"/>
          <p:cNvSpPr>
            <a:spLocks noGrp="1"/>
          </p:cNvSpPr>
          <p:nvPr>
            <p:ph type="ftr" sz="quarter" idx="11"/>
          </p:nvPr>
        </p:nvSpPr>
        <p:spPr/>
        <p:txBody>
          <a:bodyPr/>
          <a:lstStyle/>
          <a:p>
            <a:endParaRPr lang="en-US"/>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358C394-1FA6-49DA-A886-1FACDC2FEBA5}" type="slidenum">
              <a:rPr lang="en-US" smtClean="0"/>
              <a:t>‹#›</a:t>
            </a:fld>
            <a:endParaRPr lang="en-US"/>
          </a:p>
        </p:txBody>
      </p:sp>
    </p:spTree>
    <p:extLst>
      <p:ext uri="{BB962C8B-B14F-4D97-AF65-F5344CB8AC3E}">
        <p14:creationId xmlns:p14="http://schemas.microsoft.com/office/powerpoint/2010/main" val="1305796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B5A7ED-4E70-43AF-BB47-C756303B8978}" type="datetimeFigureOut">
              <a:rPr lang="en-US" smtClean="0"/>
              <a:t>3/30/2023</a:t>
            </a:fld>
            <a:endParaRPr lang="en-US"/>
          </a:p>
        </p:txBody>
      </p:sp>
      <p:sp>
        <p:nvSpPr>
          <p:cNvPr id="5" name="Footer Placeholder 4"/>
          <p:cNvSpPr>
            <a:spLocks noGrp="1"/>
          </p:cNvSpPr>
          <p:nvPr>
            <p:ph type="ftr" sz="quarter" idx="11"/>
          </p:nvPr>
        </p:nvSpPr>
        <p:spPr/>
        <p:txBody>
          <a:bodyPr/>
          <a:lstStyle>
            <a:lvl1pPr>
              <a:defRPr sz="1000" b="1"/>
            </a:lvl1pPr>
          </a:lstStyle>
          <a:p>
            <a:endParaRPr lang="en-US"/>
          </a:p>
        </p:txBody>
      </p:sp>
      <p:sp>
        <p:nvSpPr>
          <p:cNvPr id="6" name="Slide Number Placeholder 5"/>
          <p:cNvSpPr>
            <a:spLocks noGrp="1"/>
          </p:cNvSpPr>
          <p:nvPr>
            <p:ph type="sldNum" sz="quarter" idx="12"/>
          </p:nvPr>
        </p:nvSpPr>
        <p:spPr/>
        <p:txBody>
          <a:bodyPr/>
          <a:lstStyle/>
          <a:p>
            <a:fld id="{A358C394-1FA6-49DA-A886-1FACDC2FEBA5}" type="slidenum">
              <a:rPr lang="en-US" smtClean="0"/>
              <a:t>‹#›</a:t>
            </a:fld>
            <a:endParaRPr lang="en-US"/>
          </a:p>
        </p:txBody>
      </p:sp>
    </p:spTree>
    <p:extLst>
      <p:ext uri="{BB962C8B-B14F-4D97-AF65-F5344CB8AC3E}">
        <p14:creationId xmlns:p14="http://schemas.microsoft.com/office/powerpoint/2010/main" val="4109234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B5A7ED-4E70-43AF-BB47-C756303B8978}" type="datetimeFigureOut">
              <a:rPr lang="en-US" smtClean="0"/>
              <a:t>3/30/2023</a:t>
            </a:fld>
            <a:endParaRPr lang="en-US"/>
          </a:p>
        </p:txBody>
      </p:sp>
      <p:sp>
        <p:nvSpPr>
          <p:cNvPr id="5" name="Footer Placeholder 4"/>
          <p:cNvSpPr>
            <a:spLocks noGrp="1"/>
          </p:cNvSpPr>
          <p:nvPr>
            <p:ph type="ftr" sz="quarter" idx="11"/>
          </p:nvPr>
        </p:nvSpPr>
        <p:spPr/>
        <p:txBody>
          <a:bodyPr/>
          <a:lstStyle>
            <a:lvl1pPr>
              <a:defRPr sz="1000" b="1"/>
            </a:lvl1p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358C394-1FA6-49DA-A886-1FACDC2FEBA5}" type="slidenum">
              <a:rPr lang="en-US" smtClean="0"/>
              <a:t>‹#›</a:t>
            </a:fld>
            <a:endParaRPr lang="en-US"/>
          </a:p>
        </p:txBody>
      </p:sp>
    </p:spTree>
    <p:extLst>
      <p:ext uri="{BB962C8B-B14F-4D97-AF65-F5344CB8AC3E}">
        <p14:creationId xmlns:p14="http://schemas.microsoft.com/office/powerpoint/2010/main" val="2035078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1B5A7ED-4E70-43AF-BB47-C756303B8978}" type="datetimeFigureOut">
              <a:rPr lang="en-US" smtClean="0"/>
              <a:t>3/30/2023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58C394-1FA6-49DA-A886-1FACDC2FEBA5}" type="slidenum">
              <a:rPr lang="en-US" smtClean="0"/>
              <a:t>‹#›</a:t>
            </a:fld>
            <a:endParaRPr lang="en-US"/>
          </a:p>
        </p:txBody>
      </p:sp>
    </p:spTree>
    <p:extLst>
      <p:ext uri="{BB962C8B-B14F-4D97-AF65-F5344CB8AC3E}">
        <p14:creationId xmlns:p14="http://schemas.microsoft.com/office/powerpoint/2010/main" val="3172582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B5A7ED-4E70-43AF-BB47-C756303B8978}" type="datetimeFigureOut">
              <a:rPr lang="en-US" smtClean="0"/>
              <a:t>3/30/2023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58C394-1FA6-49DA-A886-1FACDC2FEBA5}" type="slidenum">
              <a:rPr lang="en-US" smtClean="0"/>
              <a:t>‹#›</a:t>
            </a:fld>
            <a:endParaRPr lang="en-US"/>
          </a:p>
        </p:txBody>
      </p:sp>
    </p:spTree>
    <p:extLst>
      <p:ext uri="{BB962C8B-B14F-4D97-AF65-F5344CB8AC3E}">
        <p14:creationId xmlns:p14="http://schemas.microsoft.com/office/powerpoint/2010/main" val="1705014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B5A7ED-4E70-43AF-BB47-C756303B8978}" type="datetimeFigureOut">
              <a:rPr lang="en-US" smtClean="0"/>
              <a:t>3/30/2023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58C394-1FA6-49DA-A886-1FACDC2FEBA5}" type="slidenum">
              <a:rPr lang="en-US" smtClean="0"/>
              <a:t>‹#›</a:t>
            </a:fld>
            <a:endParaRPr lang="en-US"/>
          </a:p>
        </p:txBody>
      </p:sp>
    </p:spTree>
    <p:extLst>
      <p:ext uri="{BB962C8B-B14F-4D97-AF65-F5344CB8AC3E}">
        <p14:creationId xmlns:p14="http://schemas.microsoft.com/office/powerpoint/2010/main" val="3491147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B5A7ED-4E70-43AF-BB47-C756303B8978}" type="datetimeFigureOut">
              <a:rPr lang="en-US" smtClean="0"/>
              <a:t>3/30/2023</a:t>
            </a:fld>
            <a:endParaRPr lang="en-US"/>
          </a:p>
        </p:txBody>
      </p:sp>
      <p:sp>
        <p:nvSpPr>
          <p:cNvPr id="3" name="Footer Placeholder 2"/>
          <p:cNvSpPr>
            <a:spLocks noGrp="1"/>
          </p:cNvSpPr>
          <p:nvPr>
            <p:ph type="ftr" sz="quarter" idx="11"/>
          </p:nvPr>
        </p:nvSpPr>
        <p:spPr/>
        <p:txBody>
          <a:bodyPr/>
          <a:lstStyle/>
          <a:p>
            <a:endParaRPr lang="en-US"/>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A358C394-1FA6-49DA-A886-1FACDC2FEBA5}" type="slidenum">
              <a:rPr lang="en-US" smtClean="0"/>
              <a:t>‹#›</a:t>
            </a:fld>
            <a:endParaRPr lang="en-US"/>
          </a:p>
        </p:txBody>
      </p:sp>
    </p:spTree>
    <p:extLst>
      <p:ext uri="{BB962C8B-B14F-4D97-AF65-F5344CB8AC3E}">
        <p14:creationId xmlns:p14="http://schemas.microsoft.com/office/powerpoint/2010/main" val="978850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B5A7ED-4E70-43AF-BB47-C756303B8978}" type="datetimeFigureOut">
              <a:rPr lang="en-US" smtClean="0"/>
              <a:t>3/30/2023</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358C394-1FA6-49DA-A886-1FACDC2FEBA5}" type="slidenum">
              <a:rPr lang="en-US" smtClean="0"/>
              <a:t>‹#›</a:t>
            </a:fld>
            <a:endParaRPr lang="en-US"/>
          </a:p>
        </p:txBody>
      </p:sp>
    </p:spTree>
    <p:extLst>
      <p:ext uri="{BB962C8B-B14F-4D97-AF65-F5344CB8AC3E}">
        <p14:creationId xmlns:p14="http://schemas.microsoft.com/office/powerpoint/2010/main" val="3307501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B5A7ED-4E70-43AF-BB47-C756303B8978}" type="datetimeFigureOut">
              <a:rPr lang="en-US" smtClean="0"/>
              <a:t>3/30/2023</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358C394-1FA6-49DA-A886-1FACDC2FEBA5}" type="slidenum">
              <a:rPr lang="en-US" smtClean="0"/>
              <a:t>‹#›</a:t>
            </a:fld>
            <a:endParaRPr lang="en-US"/>
          </a:p>
        </p:txBody>
      </p:sp>
    </p:spTree>
    <p:extLst>
      <p:ext uri="{BB962C8B-B14F-4D97-AF65-F5344CB8AC3E}">
        <p14:creationId xmlns:p14="http://schemas.microsoft.com/office/powerpoint/2010/main" val="806740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A1B5A7ED-4E70-43AF-BB47-C756303B8978}" type="datetimeFigureOut">
              <a:rPr lang="en-US" smtClean="0"/>
              <a:t>3/30/2023</a:t>
            </a:fld>
            <a:endParaRPr lang="en-US"/>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endParaRPr lang="en-US"/>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A358C394-1FA6-49DA-A886-1FACDC2FEBA5}" type="slidenum">
              <a:rPr lang="en-US" smtClean="0"/>
              <a:t>‹#›</a:t>
            </a:fld>
            <a:endParaRPr lang="en-US"/>
          </a:p>
        </p:txBody>
      </p:sp>
    </p:spTree>
    <p:extLst>
      <p:ext uri="{BB962C8B-B14F-4D97-AF65-F5344CB8AC3E}">
        <p14:creationId xmlns:p14="http://schemas.microsoft.com/office/powerpoint/2010/main" val="3820534342"/>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 id="2147483851" r:id="rId12"/>
    <p:sldLayoutId id="2147483852" r:id="rId13"/>
    <p:sldLayoutId id="2147483853" r:id="rId14"/>
    <p:sldLayoutId id="2147483854" r:id="rId15"/>
    <p:sldLayoutId id="2147483855" r:id="rId16"/>
    <p:sldLayoutId id="2147483856"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A95BF-30DE-11D7-D5B8-32AB2C8FB0EC}"/>
              </a:ext>
            </a:extLst>
          </p:cNvPr>
          <p:cNvSpPr>
            <a:spLocks noGrp="1"/>
          </p:cNvSpPr>
          <p:nvPr>
            <p:ph type="ctrTitle"/>
          </p:nvPr>
        </p:nvSpPr>
        <p:spPr/>
        <p:txBody>
          <a:bodyPr/>
          <a:lstStyle/>
          <a:p>
            <a:r>
              <a:rPr lang="en-US" b="1" i="0" dirty="0">
                <a:solidFill>
                  <a:schemeClr val="bg2">
                    <a:lumMod val="90000"/>
                  </a:schemeClr>
                </a:solidFill>
                <a:effectLst/>
                <a:latin typeface="Nunito Sans" pitchFamily="2" charset="0"/>
              </a:rPr>
              <a:t>Hire Purchase System</a:t>
            </a:r>
            <a:endParaRPr lang="en-US" b="1" dirty="0">
              <a:solidFill>
                <a:schemeClr val="bg2">
                  <a:lumMod val="90000"/>
                </a:schemeClr>
              </a:solidFill>
            </a:endParaRPr>
          </a:p>
        </p:txBody>
      </p:sp>
      <p:sp>
        <p:nvSpPr>
          <p:cNvPr id="3" name="Subtitle 2">
            <a:extLst>
              <a:ext uri="{FF2B5EF4-FFF2-40B4-BE49-F238E27FC236}">
                <a16:creationId xmlns:a16="http://schemas.microsoft.com/office/drawing/2014/main" id="{818CD216-F5D5-2FC9-F172-7F7C8D65D84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60920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D14F7-575A-47BE-8082-08AAFDAB4966}"/>
              </a:ext>
            </a:extLst>
          </p:cNvPr>
          <p:cNvSpPr>
            <a:spLocks noGrp="1"/>
          </p:cNvSpPr>
          <p:nvPr>
            <p:ph type="title"/>
          </p:nvPr>
        </p:nvSpPr>
        <p:spPr/>
        <p:txBody>
          <a:bodyPr/>
          <a:lstStyle/>
          <a:p>
            <a:r>
              <a:rPr lang="en-US" b="1" i="0" dirty="0">
                <a:effectLst/>
                <a:latin typeface="Nunito Sans" pitchFamily="2" charset="0"/>
              </a:rPr>
              <a:t>Hire Purchase System</a:t>
            </a:r>
            <a:endParaRPr lang="en-US" b="1" dirty="0"/>
          </a:p>
        </p:txBody>
      </p:sp>
      <p:sp>
        <p:nvSpPr>
          <p:cNvPr id="3" name="Content Placeholder 2">
            <a:extLst>
              <a:ext uri="{FF2B5EF4-FFF2-40B4-BE49-F238E27FC236}">
                <a16:creationId xmlns:a16="http://schemas.microsoft.com/office/drawing/2014/main" id="{512FB153-E274-C0CE-0694-F04FE1168534}"/>
              </a:ext>
            </a:extLst>
          </p:cNvPr>
          <p:cNvSpPr>
            <a:spLocks noGrp="1"/>
          </p:cNvSpPr>
          <p:nvPr>
            <p:ph idx="1"/>
          </p:nvPr>
        </p:nvSpPr>
        <p:spPr/>
        <p:txBody>
          <a:bodyPr/>
          <a:lstStyle/>
          <a:p>
            <a:pPr marL="0" indent="0" algn="just">
              <a:buNone/>
            </a:pPr>
            <a:r>
              <a:rPr lang="en-US" b="0" i="0" dirty="0">
                <a:solidFill>
                  <a:srgbClr val="222222"/>
                </a:solidFill>
                <a:effectLst/>
                <a:latin typeface="Nunito Sans" pitchFamily="2" charset="0"/>
              </a:rPr>
              <a:t>Hire Purchase System is a system in which the hirer (hire purchaser) buys a good from the seller (hire vendor) but does not make a full payment at one time. However, makes a lumpsum amount as a down payment and the remaining amount will be paid in installments by the hirer. It is somehow like an installment system but, the major difference in installment system and hire purchase system is the time of transfer of ownership.</a:t>
            </a:r>
            <a:endParaRPr lang="en-US" dirty="0"/>
          </a:p>
        </p:txBody>
      </p:sp>
    </p:spTree>
    <p:extLst>
      <p:ext uri="{BB962C8B-B14F-4D97-AF65-F5344CB8AC3E}">
        <p14:creationId xmlns:p14="http://schemas.microsoft.com/office/powerpoint/2010/main" val="627978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CCF9A-AA17-9E59-E917-267A9740AEE4}"/>
              </a:ext>
            </a:extLst>
          </p:cNvPr>
          <p:cNvSpPr>
            <a:spLocks noGrp="1"/>
          </p:cNvSpPr>
          <p:nvPr>
            <p:ph type="title"/>
          </p:nvPr>
        </p:nvSpPr>
        <p:spPr/>
        <p:txBody>
          <a:bodyPr/>
          <a:lstStyle/>
          <a:p>
            <a:r>
              <a:rPr lang="en-US" b="1" i="0" dirty="0">
                <a:solidFill>
                  <a:schemeClr val="bg2">
                    <a:lumMod val="90000"/>
                  </a:schemeClr>
                </a:solidFill>
                <a:effectLst/>
                <a:latin typeface="Nunito Sans" pitchFamily="2" charset="0"/>
              </a:rPr>
              <a:t>Hire Purchase System</a:t>
            </a:r>
            <a:endParaRPr lang="en-US" b="1" dirty="0">
              <a:solidFill>
                <a:schemeClr val="bg2">
                  <a:lumMod val="90000"/>
                </a:schemeClr>
              </a:solidFill>
            </a:endParaRPr>
          </a:p>
        </p:txBody>
      </p:sp>
      <p:sp>
        <p:nvSpPr>
          <p:cNvPr id="3" name="Content Placeholder 2">
            <a:extLst>
              <a:ext uri="{FF2B5EF4-FFF2-40B4-BE49-F238E27FC236}">
                <a16:creationId xmlns:a16="http://schemas.microsoft.com/office/drawing/2014/main" id="{52B91D03-D6BC-AC34-F976-0A9FF3B636D5}"/>
              </a:ext>
            </a:extLst>
          </p:cNvPr>
          <p:cNvSpPr>
            <a:spLocks noGrp="1"/>
          </p:cNvSpPr>
          <p:nvPr>
            <p:ph idx="1"/>
          </p:nvPr>
        </p:nvSpPr>
        <p:spPr/>
        <p:txBody>
          <a:bodyPr/>
          <a:lstStyle/>
          <a:p>
            <a:pPr marL="0" indent="0" algn="just">
              <a:buNone/>
            </a:pPr>
            <a:r>
              <a:rPr lang="en-US" b="0" i="0" dirty="0">
                <a:solidFill>
                  <a:srgbClr val="222222"/>
                </a:solidFill>
                <a:effectLst/>
                <a:latin typeface="Nunito Sans" pitchFamily="2" charset="0"/>
              </a:rPr>
              <a:t>The hire purchase system is generally imposed on the goods which have a good resale value in the market. Thus, in case hire purchaser fails to make an installment payment hire vendor has an option to repossess and resale the asset in the market to recover his cost and profit margin.</a:t>
            </a:r>
            <a:endParaRPr lang="en-US" dirty="0"/>
          </a:p>
        </p:txBody>
      </p:sp>
    </p:spTree>
    <p:extLst>
      <p:ext uri="{BB962C8B-B14F-4D97-AF65-F5344CB8AC3E}">
        <p14:creationId xmlns:p14="http://schemas.microsoft.com/office/powerpoint/2010/main" val="2023031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35FB6-4C1B-C0A3-69FB-6B7C7FBAB753}"/>
              </a:ext>
            </a:extLst>
          </p:cNvPr>
          <p:cNvSpPr>
            <a:spLocks noGrp="1"/>
          </p:cNvSpPr>
          <p:nvPr>
            <p:ph type="title"/>
          </p:nvPr>
        </p:nvSpPr>
        <p:spPr/>
        <p:txBody>
          <a:bodyPr>
            <a:normAutofit fontScale="90000"/>
          </a:bodyPr>
          <a:lstStyle/>
          <a:p>
            <a:r>
              <a:rPr lang="en-US" b="1" i="0" dirty="0">
                <a:solidFill>
                  <a:schemeClr val="bg2">
                    <a:lumMod val="90000"/>
                  </a:schemeClr>
                </a:solidFill>
                <a:effectLst/>
                <a:latin typeface="Raleway" pitchFamily="2" charset="0"/>
              </a:rPr>
              <a:t>Parties Involved in the Hire Purchase System</a:t>
            </a:r>
            <a:endParaRPr lang="en-US" dirty="0">
              <a:solidFill>
                <a:schemeClr val="bg2">
                  <a:lumMod val="90000"/>
                </a:schemeClr>
              </a:solidFill>
            </a:endParaRPr>
          </a:p>
        </p:txBody>
      </p:sp>
      <p:sp>
        <p:nvSpPr>
          <p:cNvPr id="3" name="Content Placeholder 2">
            <a:extLst>
              <a:ext uri="{FF2B5EF4-FFF2-40B4-BE49-F238E27FC236}">
                <a16:creationId xmlns:a16="http://schemas.microsoft.com/office/drawing/2014/main" id="{7E0DBBDD-56C6-85E6-3C4B-C323BC7EA8E5}"/>
              </a:ext>
            </a:extLst>
          </p:cNvPr>
          <p:cNvSpPr>
            <a:spLocks noGrp="1"/>
          </p:cNvSpPr>
          <p:nvPr>
            <p:ph idx="1"/>
          </p:nvPr>
        </p:nvSpPr>
        <p:spPr/>
        <p:txBody>
          <a:bodyPr/>
          <a:lstStyle/>
          <a:p>
            <a:pPr algn="just"/>
            <a:r>
              <a:rPr lang="en-US" b="1" i="0" dirty="0">
                <a:solidFill>
                  <a:srgbClr val="222222"/>
                </a:solidFill>
                <a:effectLst/>
                <a:latin typeface="Nunito Sans" pitchFamily="2" charset="0"/>
              </a:rPr>
              <a:t>1. Hirer:</a:t>
            </a:r>
            <a:r>
              <a:rPr lang="en-US" b="0" i="0" dirty="0">
                <a:solidFill>
                  <a:srgbClr val="222222"/>
                </a:solidFill>
                <a:effectLst/>
                <a:latin typeface="Nunito Sans" pitchFamily="2" charset="0"/>
              </a:rPr>
              <a:t> A “Hirer” in general terms implies the </a:t>
            </a:r>
            <a:r>
              <a:rPr lang="en-US" b="1" i="0" dirty="0">
                <a:solidFill>
                  <a:srgbClr val="222222"/>
                </a:solidFill>
                <a:effectLst/>
                <a:latin typeface="Nunito Sans" pitchFamily="2" charset="0"/>
              </a:rPr>
              <a:t>buyer of a good</a:t>
            </a:r>
            <a:r>
              <a:rPr lang="en-US" b="0" i="0" dirty="0">
                <a:solidFill>
                  <a:srgbClr val="222222"/>
                </a:solidFill>
                <a:effectLst/>
                <a:latin typeface="Nunito Sans" pitchFamily="2" charset="0"/>
              </a:rPr>
              <a:t> or a person who obtains a good from the owner or the seller under hire purchase system.</a:t>
            </a:r>
          </a:p>
          <a:p>
            <a:pPr marL="0" indent="0" algn="just">
              <a:buNone/>
            </a:pPr>
            <a:endParaRPr lang="en-US" b="0" i="0" dirty="0">
              <a:solidFill>
                <a:srgbClr val="222222"/>
              </a:solidFill>
              <a:effectLst/>
              <a:latin typeface="Nunito Sans" pitchFamily="2" charset="0"/>
            </a:endParaRPr>
          </a:p>
          <a:p>
            <a:pPr algn="just"/>
            <a:r>
              <a:rPr lang="en-US" b="1" i="0" dirty="0">
                <a:solidFill>
                  <a:srgbClr val="222222"/>
                </a:solidFill>
                <a:effectLst/>
                <a:latin typeface="Nunito Sans" pitchFamily="2" charset="0"/>
              </a:rPr>
              <a:t>2. Hire Vendor:</a:t>
            </a:r>
            <a:r>
              <a:rPr lang="en-US" b="0" i="0" dirty="0">
                <a:solidFill>
                  <a:srgbClr val="222222"/>
                </a:solidFill>
                <a:effectLst/>
                <a:latin typeface="Nunito Sans" pitchFamily="2" charset="0"/>
              </a:rPr>
              <a:t> A “Hire Vendor” is an owner or </a:t>
            </a:r>
            <a:r>
              <a:rPr lang="en-US" b="1" i="0" dirty="0">
                <a:solidFill>
                  <a:srgbClr val="222222"/>
                </a:solidFill>
                <a:effectLst/>
                <a:latin typeface="Nunito Sans" pitchFamily="2" charset="0"/>
              </a:rPr>
              <a:t>seller of the good</a:t>
            </a:r>
            <a:r>
              <a:rPr lang="en-US" b="0" i="0" dirty="0">
                <a:solidFill>
                  <a:srgbClr val="222222"/>
                </a:solidFill>
                <a:effectLst/>
                <a:latin typeface="Nunito Sans" pitchFamily="2" charset="0"/>
              </a:rPr>
              <a:t> who delivers the goods to the hirer under a hire purchase system.</a:t>
            </a:r>
          </a:p>
          <a:p>
            <a:pPr marL="0" indent="0" algn="just">
              <a:buNone/>
            </a:pPr>
            <a:endParaRPr lang="en-US" dirty="0"/>
          </a:p>
        </p:txBody>
      </p:sp>
    </p:spTree>
    <p:extLst>
      <p:ext uri="{BB962C8B-B14F-4D97-AF65-F5344CB8AC3E}">
        <p14:creationId xmlns:p14="http://schemas.microsoft.com/office/powerpoint/2010/main" val="1172230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B4C2A-0124-36C5-ECE9-C16E285BCE0E}"/>
              </a:ext>
            </a:extLst>
          </p:cNvPr>
          <p:cNvSpPr>
            <a:spLocks noGrp="1"/>
          </p:cNvSpPr>
          <p:nvPr>
            <p:ph type="title"/>
          </p:nvPr>
        </p:nvSpPr>
        <p:spPr/>
        <p:txBody>
          <a:bodyPr>
            <a:normAutofit/>
          </a:bodyPr>
          <a:lstStyle/>
          <a:p>
            <a:r>
              <a:rPr lang="en-US" b="1" i="0" dirty="0">
                <a:effectLst/>
                <a:latin typeface="Raleway" pitchFamily="2" charset="0"/>
              </a:rPr>
              <a:t>Advantages of Hire Purchase System</a:t>
            </a:r>
            <a:endParaRPr lang="en-US" b="1" dirty="0"/>
          </a:p>
        </p:txBody>
      </p:sp>
      <p:sp>
        <p:nvSpPr>
          <p:cNvPr id="3" name="Content Placeholder 2">
            <a:extLst>
              <a:ext uri="{FF2B5EF4-FFF2-40B4-BE49-F238E27FC236}">
                <a16:creationId xmlns:a16="http://schemas.microsoft.com/office/drawing/2014/main" id="{28DEA43B-F669-0C05-28B2-353B8250322D}"/>
              </a:ext>
            </a:extLst>
          </p:cNvPr>
          <p:cNvSpPr>
            <a:spLocks noGrp="1"/>
          </p:cNvSpPr>
          <p:nvPr>
            <p:ph idx="1"/>
          </p:nvPr>
        </p:nvSpPr>
        <p:spPr/>
        <p:txBody>
          <a:bodyPr>
            <a:normAutofit/>
          </a:bodyPr>
          <a:lstStyle/>
          <a:p>
            <a:pPr marL="0" indent="0" algn="just">
              <a:buNone/>
            </a:pPr>
            <a:r>
              <a:rPr lang="en-US" b="0" i="0" dirty="0">
                <a:solidFill>
                  <a:srgbClr val="222222"/>
                </a:solidFill>
                <a:effectLst/>
                <a:latin typeface="Nunito Sans" pitchFamily="2" charset="0"/>
              </a:rPr>
              <a:t>Following are some of the advantages of the hire purchase system:</a:t>
            </a:r>
          </a:p>
          <a:p>
            <a:pPr algn="just">
              <a:buFont typeface="+mj-lt"/>
              <a:buAutoNum type="arabicPeriod"/>
            </a:pPr>
            <a:r>
              <a:rPr lang="en-US" b="0" i="0" dirty="0">
                <a:solidFill>
                  <a:srgbClr val="222222"/>
                </a:solidFill>
                <a:effectLst/>
                <a:latin typeface="Nunito Sans" pitchFamily="2" charset="0"/>
              </a:rPr>
              <a:t>Buying an asset becomes much easier for the hirer by making payments in easy installments.</a:t>
            </a:r>
          </a:p>
          <a:p>
            <a:pPr algn="just">
              <a:buFont typeface="+mj-lt"/>
              <a:buAutoNum type="arabicPeriod"/>
            </a:pPr>
            <a:r>
              <a:rPr lang="en-US" b="0" i="0" dirty="0">
                <a:solidFill>
                  <a:srgbClr val="222222"/>
                </a:solidFill>
                <a:effectLst/>
                <a:latin typeface="Nunito Sans" pitchFamily="2" charset="0"/>
              </a:rPr>
              <a:t>After paying all the installments, the hirer can enjoy the ownership of the asset.</a:t>
            </a:r>
          </a:p>
          <a:p>
            <a:pPr algn="just">
              <a:buFont typeface="+mj-lt"/>
              <a:buAutoNum type="arabicPeriod"/>
            </a:pPr>
            <a:r>
              <a:rPr lang="en-US" b="0" i="0" dirty="0">
                <a:solidFill>
                  <a:srgbClr val="222222"/>
                </a:solidFill>
                <a:effectLst/>
                <a:latin typeface="Nunito Sans" pitchFamily="2" charset="0"/>
              </a:rPr>
              <a:t>Hirer can claim the depreciation benefits on the hired assets.</a:t>
            </a:r>
          </a:p>
          <a:p>
            <a:pPr algn="just">
              <a:buFont typeface="+mj-lt"/>
              <a:buAutoNum type="arabicPeriod"/>
            </a:pPr>
            <a:r>
              <a:rPr lang="en-US" b="0" i="0" dirty="0">
                <a:solidFill>
                  <a:srgbClr val="222222"/>
                </a:solidFill>
                <a:effectLst/>
                <a:latin typeface="Nunito Sans" pitchFamily="2" charset="0"/>
              </a:rPr>
              <a:t>Hirer can enjoy the tax benefits over the interest payable by them on hire purchased goods.</a:t>
            </a:r>
          </a:p>
          <a:p>
            <a:pPr algn="just">
              <a:buFont typeface="+mj-lt"/>
              <a:buAutoNum type="arabicPeriod"/>
            </a:pPr>
            <a:r>
              <a:rPr lang="en-US" b="0" i="0" dirty="0">
                <a:solidFill>
                  <a:srgbClr val="222222"/>
                </a:solidFill>
                <a:effectLst/>
                <a:latin typeface="Nunito Sans" pitchFamily="2" charset="0"/>
              </a:rPr>
              <a:t>Hire purchase system is beneficial for the vendors too as it increases their sales volume.</a:t>
            </a:r>
          </a:p>
          <a:p>
            <a:pPr marL="0" indent="0" algn="just">
              <a:buNone/>
            </a:pPr>
            <a:endParaRPr lang="en-US" dirty="0"/>
          </a:p>
        </p:txBody>
      </p:sp>
    </p:spTree>
    <p:extLst>
      <p:ext uri="{BB962C8B-B14F-4D97-AF65-F5344CB8AC3E}">
        <p14:creationId xmlns:p14="http://schemas.microsoft.com/office/powerpoint/2010/main" val="2468547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10113-FACA-4828-CFB9-D7845BF1BBF5}"/>
              </a:ext>
            </a:extLst>
          </p:cNvPr>
          <p:cNvSpPr>
            <a:spLocks noGrp="1"/>
          </p:cNvSpPr>
          <p:nvPr>
            <p:ph type="title"/>
          </p:nvPr>
        </p:nvSpPr>
        <p:spPr/>
        <p:txBody>
          <a:bodyPr/>
          <a:lstStyle/>
          <a:p>
            <a:r>
              <a:rPr lang="en-US" b="1" i="0" dirty="0">
                <a:solidFill>
                  <a:schemeClr val="bg2">
                    <a:lumMod val="90000"/>
                  </a:schemeClr>
                </a:solidFill>
                <a:effectLst/>
                <a:latin typeface="Raleway" pitchFamily="2" charset="0"/>
              </a:rPr>
              <a:t>Hire Purchase Agreement</a:t>
            </a:r>
            <a:endParaRPr lang="en-US" dirty="0">
              <a:solidFill>
                <a:schemeClr val="bg2">
                  <a:lumMod val="90000"/>
                </a:schemeClr>
              </a:solidFill>
            </a:endParaRPr>
          </a:p>
        </p:txBody>
      </p:sp>
      <p:sp>
        <p:nvSpPr>
          <p:cNvPr id="3" name="Content Placeholder 2">
            <a:extLst>
              <a:ext uri="{FF2B5EF4-FFF2-40B4-BE49-F238E27FC236}">
                <a16:creationId xmlns:a16="http://schemas.microsoft.com/office/drawing/2014/main" id="{6431D220-075C-BDF6-DFFE-6F1EFC970C12}"/>
              </a:ext>
            </a:extLst>
          </p:cNvPr>
          <p:cNvSpPr>
            <a:spLocks noGrp="1"/>
          </p:cNvSpPr>
          <p:nvPr>
            <p:ph idx="1"/>
          </p:nvPr>
        </p:nvSpPr>
        <p:spPr/>
        <p:txBody>
          <a:bodyPr>
            <a:normAutofit/>
          </a:bodyPr>
          <a:lstStyle/>
          <a:p>
            <a:pPr marL="0" indent="0" algn="just">
              <a:buNone/>
            </a:pPr>
            <a:r>
              <a:rPr lang="en-US" b="0" i="0" dirty="0">
                <a:solidFill>
                  <a:srgbClr val="222222"/>
                </a:solidFill>
                <a:effectLst/>
                <a:latin typeface="Nunito Sans" pitchFamily="2" charset="0"/>
              </a:rPr>
              <a:t>Hire purchase agreement contains the terms and conditions on which the purchaser and seller mutually agree to let the goods on hire. This agreement contains the following clauses:</a:t>
            </a:r>
          </a:p>
          <a:p>
            <a:pPr algn="just">
              <a:buFont typeface="Arial" panose="020B0604020202020204" pitchFamily="34" charset="0"/>
              <a:buChar char="•"/>
            </a:pPr>
            <a:r>
              <a:rPr lang="en-US" b="0" i="0" dirty="0">
                <a:solidFill>
                  <a:srgbClr val="222222"/>
                </a:solidFill>
                <a:effectLst/>
                <a:latin typeface="Nunito Sans" pitchFamily="2" charset="0"/>
              </a:rPr>
              <a:t>Vendor or seller gives the possession of goods to the hirer or hire purchaser with the condition that ownership will be transferred only when the hirer makes the payment of the last installment.</a:t>
            </a:r>
          </a:p>
          <a:p>
            <a:pPr algn="just">
              <a:buFont typeface="Arial" panose="020B0604020202020204" pitchFamily="34" charset="0"/>
              <a:buChar char="•"/>
            </a:pPr>
            <a:r>
              <a:rPr lang="en-US" b="0" i="0" dirty="0">
                <a:solidFill>
                  <a:srgbClr val="222222"/>
                </a:solidFill>
                <a:effectLst/>
                <a:latin typeface="Nunito Sans" pitchFamily="2" charset="0"/>
              </a:rPr>
              <a:t>Hirer has an option to terminate the agreement anytime if he/she don’t want an asset or unable to pay the further installments. The installments paid till that date will be considered as rent for using an asset, and with the termination of the agreement, the hirer should return the asset to the vendor.</a:t>
            </a:r>
          </a:p>
          <a:p>
            <a:pPr marL="0" indent="0" algn="just">
              <a:buNone/>
            </a:pPr>
            <a:endParaRPr lang="en-US" dirty="0"/>
          </a:p>
        </p:txBody>
      </p:sp>
    </p:spTree>
    <p:extLst>
      <p:ext uri="{BB962C8B-B14F-4D97-AF65-F5344CB8AC3E}">
        <p14:creationId xmlns:p14="http://schemas.microsoft.com/office/powerpoint/2010/main" val="3702947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CD0C5-AADB-1D1C-9CBC-04EC3693034F}"/>
              </a:ext>
            </a:extLst>
          </p:cNvPr>
          <p:cNvSpPr>
            <a:spLocks noGrp="1"/>
          </p:cNvSpPr>
          <p:nvPr>
            <p:ph type="title"/>
          </p:nvPr>
        </p:nvSpPr>
        <p:spPr/>
        <p:txBody>
          <a:bodyPr>
            <a:normAutofit/>
          </a:bodyPr>
          <a:lstStyle/>
          <a:p>
            <a:r>
              <a:rPr lang="en-US" b="1" i="0" dirty="0">
                <a:solidFill>
                  <a:schemeClr val="bg2">
                    <a:lumMod val="90000"/>
                  </a:schemeClr>
                </a:solidFill>
                <a:effectLst/>
                <a:latin typeface="Raleway" pitchFamily="2" charset="0"/>
              </a:rPr>
              <a:t>Contents of Hire Purchase Agreement</a:t>
            </a:r>
            <a:endParaRPr lang="en-US" dirty="0">
              <a:solidFill>
                <a:schemeClr val="bg2">
                  <a:lumMod val="90000"/>
                </a:schemeClr>
              </a:solidFill>
            </a:endParaRPr>
          </a:p>
        </p:txBody>
      </p:sp>
      <p:sp>
        <p:nvSpPr>
          <p:cNvPr id="3" name="Content Placeholder 2">
            <a:extLst>
              <a:ext uri="{FF2B5EF4-FFF2-40B4-BE49-F238E27FC236}">
                <a16:creationId xmlns:a16="http://schemas.microsoft.com/office/drawing/2014/main" id="{0541E467-CEA6-FDFD-8DEF-8B39621388F2}"/>
              </a:ext>
            </a:extLst>
          </p:cNvPr>
          <p:cNvSpPr>
            <a:spLocks noGrp="1"/>
          </p:cNvSpPr>
          <p:nvPr>
            <p:ph idx="1"/>
          </p:nvPr>
        </p:nvSpPr>
        <p:spPr/>
        <p:txBody>
          <a:bodyPr>
            <a:normAutofit fontScale="92500" lnSpcReduction="10000"/>
          </a:bodyPr>
          <a:lstStyle/>
          <a:p>
            <a:pPr marL="0" indent="0" algn="just">
              <a:buNone/>
            </a:pPr>
            <a:r>
              <a:rPr lang="en-US" b="0" i="0" dirty="0">
                <a:solidFill>
                  <a:srgbClr val="222222"/>
                </a:solidFill>
                <a:effectLst/>
                <a:latin typeface="Nunito Sans" pitchFamily="2" charset="0"/>
              </a:rPr>
              <a:t>According to the </a:t>
            </a:r>
            <a:r>
              <a:rPr lang="en-US" b="1" i="0" dirty="0">
                <a:solidFill>
                  <a:srgbClr val="222222"/>
                </a:solidFill>
                <a:effectLst/>
                <a:latin typeface="Nunito Sans" pitchFamily="2" charset="0"/>
              </a:rPr>
              <a:t>Hire Purchase Act, 1972 (Section 4)</a:t>
            </a:r>
            <a:r>
              <a:rPr lang="en-US" b="0" i="0" dirty="0">
                <a:solidFill>
                  <a:srgbClr val="222222"/>
                </a:solidFill>
                <a:effectLst/>
                <a:latin typeface="Nunito Sans" pitchFamily="2" charset="0"/>
              </a:rPr>
              <a:t>, the following contents should be mandatorily mentioned in a hire purchase agreement:</a:t>
            </a:r>
          </a:p>
          <a:p>
            <a:pPr algn="just">
              <a:buFont typeface="+mj-lt"/>
              <a:buAutoNum type="arabicPeriod"/>
            </a:pPr>
            <a:r>
              <a:rPr lang="en-US" b="0" i="0" dirty="0">
                <a:solidFill>
                  <a:srgbClr val="222222"/>
                </a:solidFill>
                <a:effectLst/>
                <a:latin typeface="Nunito Sans" pitchFamily="2" charset="0"/>
              </a:rPr>
              <a:t>Description of goods.</a:t>
            </a:r>
          </a:p>
          <a:p>
            <a:pPr algn="just">
              <a:buFont typeface="+mj-lt"/>
              <a:buAutoNum type="arabicPeriod"/>
            </a:pPr>
            <a:r>
              <a:rPr lang="en-US" b="0" i="0" dirty="0">
                <a:solidFill>
                  <a:srgbClr val="222222"/>
                </a:solidFill>
                <a:effectLst/>
                <a:latin typeface="Nunito Sans" pitchFamily="2" charset="0"/>
              </a:rPr>
              <a:t>Selling price of the goods sold.</a:t>
            </a:r>
          </a:p>
          <a:p>
            <a:pPr algn="just">
              <a:buFont typeface="+mj-lt"/>
              <a:buAutoNum type="arabicPeriod"/>
            </a:pPr>
            <a:r>
              <a:rPr lang="en-US" b="0" i="0" dirty="0">
                <a:solidFill>
                  <a:srgbClr val="222222"/>
                </a:solidFill>
                <a:effectLst/>
                <a:latin typeface="Nunito Sans" pitchFamily="2" charset="0"/>
              </a:rPr>
              <a:t>Actual cash price of the goods sold.</a:t>
            </a:r>
          </a:p>
          <a:p>
            <a:pPr algn="just">
              <a:buFont typeface="+mj-lt"/>
              <a:buAutoNum type="arabicPeriod"/>
            </a:pPr>
            <a:r>
              <a:rPr lang="en-US" b="0" i="0" dirty="0">
                <a:solidFill>
                  <a:srgbClr val="222222"/>
                </a:solidFill>
                <a:effectLst/>
                <a:latin typeface="Nunito Sans" pitchFamily="2" charset="0"/>
              </a:rPr>
              <a:t>Date and time of agreement initiation.</a:t>
            </a:r>
          </a:p>
          <a:p>
            <a:pPr algn="just">
              <a:buFont typeface="+mj-lt"/>
              <a:buAutoNum type="arabicPeriod"/>
            </a:pPr>
            <a:r>
              <a:rPr lang="en-US" b="0" i="0" dirty="0">
                <a:solidFill>
                  <a:srgbClr val="222222"/>
                </a:solidFill>
                <a:effectLst/>
                <a:latin typeface="Nunito Sans" pitchFamily="2" charset="0"/>
              </a:rPr>
              <a:t>Amount and number of installments to be paid by the hirer along with the rate of interest.</a:t>
            </a:r>
          </a:p>
          <a:p>
            <a:pPr algn="just">
              <a:buFont typeface="+mj-lt"/>
              <a:buAutoNum type="arabicPeriod"/>
            </a:pPr>
            <a:r>
              <a:rPr lang="en-US" b="0" i="0" dirty="0">
                <a:solidFill>
                  <a:srgbClr val="222222"/>
                </a:solidFill>
                <a:effectLst/>
                <a:latin typeface="Nunito Sans" pitchFamily="2" charset="0"/>
              </a:rPr>
              <a:t>Last date till all installments should be paid off.</a:t>
            </a:r>
          </a:p>
          <a:p>
            <a:pPr algn="just">
              <a:buFont typeface="+mj-lt"/>
              <a:buAutoNum type="arabicPeriod"/>
            </a:pPr>
            <a:r>
              <a:rPr lang="en-US" b="0" i="0" dirty="0">
                <a:solidFill>
                  <a:srgbClr val="222222"/>
                </a:solidFill>
                <a:effectLst/>
                <a:latin typeface="Nunito Sans" pitchFamily="2" charset="0"/>
              </a:rPr>
              <a:t>The name of the person to whom the installment is payable.</a:t>
            </a:r>
          </a:p>
          <a:p>
            <a:pPr marL="0" indent="0" algn="just">
              <a:buNone/>
            </a:pPr>
            <a:endParaRPr lang="en-US" dirty="0"/>
          </a:p>
        </p:txBody>
      </p:sp>
    </p:spTree>
    <p:extLst>
      <p:ext uri="{BB962C8B-B14F-4D97-AF65-F5344CB8AC3E}">
        <p14:creationId xmlns:p14="http://schemas.microsoft.com/office/powerpoint/2010/main" val="13311671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docProps/app.xml><?xml version="1.0" encoding="utf-8"?>
<Properties xmlns="http://schemas.openxmlformats.org/officeDocument/2006/extended-properties" xmlns:vt="http://schemas.openxmlformats.org/officeDocument/2006/docPropsVTypes">
  <Template>Ion Boardroom</Template>
  <TotalTime>8</TotalTime>
  <Words>536</Words>
  <Application>Microsoft Office PowerPoint</Application>
  <PresentationFormat>Widescreen</PresentationFormat>
  <Paragraphs>29</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Century Gothic</vt:lpstr>
      <vt:lpstr>Nunito Sans</vt:lpstr>
      <vt:lpstr>Raleway</vt:lpstr>
      <vt:lpstr>Wingdings 3</vt:lpstr>
      <vt:lpstr>Ion Boardroom</vt:lpstr>
      <vt:lpstr>Hire Purchase System</vt:lpstr>
      <vt:lpstr>Hire Purchase System</vt:lpstr>
      <vt:lpstr>Hire Purchase System</vt:lpstr>
      <vt:lpstr>Parties Involved in the Hire Purchase System</vt:lpstr>
      <vt:lpstr>Advantages of Hire Purchase System</vt:lpstr>
      <vt:lpstr>Hire Purchase Agreement</vt:lpstr>
      <vt:lpstr>Contents of Hire Purchase Agreement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Hire Purchase System</dc:title>
  <dc:creator>Ananya Priya</dc:creator>
  <cp:lastModifiedBy>Shailee Upadhayay</cp:lastModifiedBy>
  <cp:revision>2</cp:revision>
  <dcterms:created xsi:type="dcterms:W3CDTF">2023-03-30T04:52:36Z</dcterms:created>
  <dcterms:modified xsi:type="dcterms:W3CDTF">2023-03-30T06:15:08Z</dcterms:modified>
</cp:coreProperties>
</file>